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10693400" cy="15122525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3">
          <p15:clr>
            <a:srgbClr val="A4A3A4"/>
          </p15:clr>
        </p15:guide>
        <p15:guide id="2" pos="337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7" d="100"/>
          <a:sy n="47" d="100"/>
        </p:scale>
        <p:origin x="2520" y="1086"/>
      </p:cViewPr>
      <p:guideLst>
        <p:guide orient="horz" pos="4763"/>
        <p:guide pos="337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5513" y="365125"/>
            <a:ext cx="129222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E61D1A-AE8A-49C1-B57D-7A60A9EEE6E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89860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89DBB9-F91B-4CA3-B2E1-FADB5C824C3C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89DBB9-F91B-4CA3-B2E1-FADB5C824C3C}" type="slidenum">
              <a:rPr lang="en-US" altLang="ja-JP"/>
              <a:pPr/>
              <a:t>2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774586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688" y="4697413"/>
            <a:ext cx="9090025" cy="324167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375" y="8569325"/>
            <a:ext cx="7486650" cy="38639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8F9EB5-DE24-4546-ADFF-EC9FDAF3AE2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256720-0D59-4191-8514-CCC3D817678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54938" y="608013"/>
            <a:ext cx="2406650" cy="129032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31813" y="608013"/>
            <a:ext cx="7070725" cy="129032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A299A0-A2A1-4F49-8E60-12BA72C0AFB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F44DBA-1BFC-4944-952F-FCE8CCEE854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550" y="9717088"/>
            <a:ext cx="9090025" cy="30035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44550" y="6410325"/>
            <a:ext cx="9090025" cy="33067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CB93C4-4433-46B5-9E2E-9122DABD03B2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31813" y="3532188"/>
            <a:ext cx="4738687" cy="9979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422900" y="3532188"/>
            <a:ext cx="4738688" cy="9979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7F529C-F4BA-4745-8639-E66EA81F324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604838"/>
            <a:ext cx="9623425" cy="252095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34988" y="3384550"/>
            <a:ext cx="4724400" cy="14112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34988" y="4795838"/>
            <a:ext cx="4724400" cy="8712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432425" y="3384550"/>
            <a:ext cx="4725988" cy="14112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432425" y="4795838"/>
            <a:ext cx="4725988" cy="8712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BDAAE6-55C5-420A-81E6-E6F449B6248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9D0A69-F88C-49DB-A689-0A769E50988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C322B4-1B0C-4E6B-8F4D-2DD7C326AB2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601663"/>
            <a:ext cx="3517900" cy="2562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181475" y="601663"/>
            <a:ext cx="5976938" cy="129063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34988" y="3163888"/>
            <a:ext cx="3517900" cy="10344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4C93D2-B870-4AB9-855C-80243B351992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500" y="10585450"/>
            <a:ext cx="6416675" cy="12493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095500" y="1350963"/>
            <a:ext cx="6416675" cy="90741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095500" y="11834813"/>
            <a:ext cx="6416675" cy="17748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D0502E-1DB2-4BA9-A5FB-8712AD1695B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1813" y="608013"/>
            <a:ext cx="962977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7471" tIns="73736" rIns="147471" bIns="7373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1813" y="3532188"/>
            <a:ext cx="9629775" cy="997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7471" tIns="73736" rIns="147471" bIns="737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1813" y="13774738"/>
            <a:ext cx="24955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7471" tIns="73736" rIns="147471" bIns="73736" numCol="1" anchor="t" anchorCtr="0" compatLnSpc="1">
            <a:prstTxWarp prst="textNoShape">
              <a:avLst/>
            </a:prstTxWarp>
          </a:bodyPr>
          <a:lstStyle>
            <a:lvl1pPr defTabSz="1473200">
              <a:defRPr sz="25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2838" y="13774738"/>
            <a:ext cx="338772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7471" tIns="73736" rIns="147471" bIns="73736" numCol="1" anchor="t" anchorCtr="0" compatLnSpc="1">
            <a:prstTxWarp prst="textNoShape">
              <a:avLst/>
            </a:prstTxWarp>
          </a:bodyPr>
          <a:lstStyle>
            <a:lvl1pPr algn="ctr" defTabSz="1473200">
              <a:defRPr sz="25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66038" y="13774738"/>
            <a:ext cx="24955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7471" tIns="73736" rIns="147471" bIns="73736" numCol="1" anchor="t" anchorCtr="0" compatLnSpc="1">
            <a:prstTxWarp prst="textNoShape">
              <a:avLst/>
            </a:prstTxWarp>
          </a:bodyPr>
          <a:lstStyle>
            <a:lvl1pPr algn="r" defTabSz="1473200">
              <a:defRPr sz="2500"/>
            </a:lvl1pPr>
          </a:lstStyle>
          <a:p>
            <a:fld id="{01FD5E98-3419-4742-BE7E-62F845D20DB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554038" indent="-554038" algn="l" defTabSz="1473200" rtl="0" fontAlgn="base">
        <a:spcBef>
          <a:spcPct val="20000"/>
        </a:spcBef>
        <a:spcAft>
          <a:spcPct val="0"/>
        </a:spcAft>
        <a:buChar char="•"/>
        <a:defRPr kumimoji="1" sz="5400">
          <a:solidFill>
            <a:schemeClr val="tx1"/>
          </a:solidFill>
          <a:latin typeface="+mn-lt"/>
          <a:ea typeface="+mn-ea"/>
          <a:cs typeface="+mn-cs"/>
        </a:defRPr>
      </a:lvl1pPr>
      <a:lvl2pPr marL="1201738" indent="-460375" algn="l" defTabSz="1473200" rtl="0" fontAlgn="base">
        <a:spcBef>
          <a:spcPct val="20000"/>
        </a:spcBef>
        <a:spcAft>
          <a:spcPct val="0"/>
        </a:spcAft>
        <a:buChar char="–"/>
        <a:defRPr kumimoji="1" sz="4500">
          <a:solidFill>
            <a:schemeClr val="tx1"/>
          </a:solidFill>
          <a:latin typeface="+mn-lt"/>
          <a:ea typeface="+mn-ea"/>
        </a:defRPr>
      </a:lvl2pPr>
      <a:lvl3pPr marL="1839913" indent="-366713" algn="l" defTabSz="1473200" rtl="0" fontAlgn="base">
        <a:spcBef>
          <a:spcPct val="20000"/>
        </a:spcBef>
        <a:spcAft>
          <a:spcPct val="0"/>
        </a:spcAft>
        <a:buChar char="•"/>
        <a:defRPr kumimoji="1" sz="4000">
          <a:solidFill>
            <a:schemeClr val="tx1"/>
          </a:solidFill>
          <a:latin typeface="+mn-lt"/>
          <a:ea typeface="+mn-ea"/>
        </a:defRPr>
      </a:lvl3pPr>
      <a:lvl4pPr marL="2581275" indent="-366713" algn="l" defTabSz="1473200" rtl="0" fontAlgn="base">
        <a:spcBef>
          <a:spcPct val="20000"/>
        </a:spcBef>
        <a:spcAft>
          <a:spcPct val="0"/>
        </a:spcAft>
        <a:buChar char="–"/>
        <a:defRPr kumimoji="1" sz="3500">
          <a:solidFill>
            <a:schemeClr val="tx1"/>
          </a:solidFill>
          <a:latin typeface="+mn-lt"/>
          <a:ea typeface="+mn-ea"/>
        </a:defRPr>
      </a:lvl4pPr>
      <a:lvl5pPr marL="3321050" indent="-373063" algn="l" defTabSz="147320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5pPr>
      <a:lvl6pPr marL="3778250" indent="-373063" algn="l" defTabSz="147320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6pPr>
      <a:lvl7pPr marL="4235450" indent="-373063" algn="l" defTabSz="147320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7pPr>
      <a:lvl8pPr marL="4692650" indent="-373063" algn="l" defTabSz="147320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8pPr>
      <a:lvl9pPr marL="5149850" indent="-373063" algn="l" defTabSz="147320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sv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svg"/><Relationship Id="rId4" Type="http://schemas.openxmlformats.org/officeDocument/2006/relationships/image" Target="../media/image2.sv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A1C5C583-F5E0-469C-A986-D1D546EB55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30018" y="-1150579"/>
            <a:ext cx="633364" cy="17423684"/>
          </a:xfrm>
          <a:prstGeom prst="rect">
            <a:avLst/>
          </a:prstGeom>
        </p:spPr>
      </p:pic>
      <p:pic>
        <p:nvPicPr>
          <p:cNvPr id="5" name="グラフィックス 4">
            <a:extLst>
              <a:ext uri="{FF2B5EF4-FFF2-40B4-BE49-F238E27FC236}">
                <a16:creationId xmlns:a16="http://schemas.microsoft.com/office/drawing/2014/main" id="{F8E121C8-9DB8-4598-B183-7686C6E6D3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8700" y="490596"/>
            <a:ext cx="10476000" cy="14141332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A333125B-EE14-4862-A66D-16D7AA1759B7}"/>
              </a:ext>
            </a:extLst>
          </p:cNvPr>
          <p:cNvSpPr/>
          <p:nvPr/>
        </p:nvSpPr>
        <p:spPr bwMode="auto">
          <a:xfrm>
            <a:off x="-5746454" y="1979"/>
            <a:ext cx="4885065" cy="95048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473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3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2AA12350-DB43-4190-B854-C41F8202B59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5746454" y="47238"/>
            <a:ext cx="4686954" cy="428685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CD835F9-6C53-4FCC-A62D-6F59098B245B}"/>
              </a:ext>
            </a:extLst>
          </p:cNvPr>
          <p:cNvSpPr txBox="1"/>
          <p:nvPr/>
        </p:nvSpPr>
        <p:spPr>
          <a:xfrm>
            <a:off x="-5733415" y="958168"/>
            <a:ext cx="448231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/>
              <a:t>■</a:t>
            </a:r>
            <a:r>
              <a:rPr kumimoji="1" lang="en-US" altLang="ja-JP" sz="1400" dirty="0"/>
              <a:t>3</a:t>
            </a:r>
            <a:r>
              <a:rPr kumimoji="1" lang="ja-JP" altLang="en-US" sz="1400" dirty="0"/>
              <a:t>ページ目にレイアウトしてください</a:t>
            </a:r>
            <a:endParaRPr kumimoji="1" lang="en-US" altLang="ja-JP" sz="1400" dirty="0"/>
          </a:p>
          <a:p>
            <a:r>
              <a:rPr kumimoji="1" lang="ja-JP" altLang="en-US" sz="1400" dirty="0"/>
              <a:t>また、入稿時はこのページを削除し、</a:t>
            </a:r>
            <a:r>
              <a:rPr kumimoji="1" lang="en-US" altLang="ja-JP" sz="1400" dirty="0"/>
              <a:t>PDF</a:t>
            </a:r>
            <a:r>
              <a:rPr kumimoji="1" lang="ja-JP" altLang="en-US" sz="1400" dirty="0"/>
              <a:t>形式で保存して</a:t>
            </a:r>
            <a:endParaRPr kumimoji="1" lang="en-US" altLang="ja-JP" sz="1400" dirty="0"/>
          </a:p>
          <a:p>
            <a:r>
              <a:rPr lang="ja-JP" altLang="en-US" sz="1400" dirty="0"/>
              <a:t>ご</a:t>
            </a:r>
            <a:r>
              <a:rPr kumimoji="1" lang="ja-JP" altLang="en-US" sz="1400" dirty="0"/>
              <a:t>入稿ください。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E9470CB-C3A2-4AE1-A2D3-72C225560B04}"/>
              </a:ext>
            </a:extLst>
          </p:cNvPr>
          <p:cNvSpPr txBox="1"/>
          <p:nvPr/>
        </p:nvSpPr>
        <p:spPr>
          <a:xfrm>
            <a:off x="-5733415" y="1859868"/>
            <a:ext cx="4596130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/>
              <a:t>■</a:t>
            </a:r>
            <a:r>
              <a:rPr kumimoji="1" lang="en-US" altLang="ja-JP" sz="1400" dirty="0" err="1"/>
              <a:t>toio</a:t>
            </a:r>
            <a:r>
              <a:rPr kumimoji="1" lang="en-US" altLang="ja-JP" sz="1400" dirty="0"/>
              <a:t> ID</a:t>
            </a:r>
            <a:r>
              <a:rPr kumimoji="1" lang="ja-JP" altLang="en-US" sz="1400" dirty="0"/>
              <a:t>について</a:t>
            </a:r>
            <a:endParaRPr kumimoji="1" lang="en-US" altLang="ja-JP" sz="1400" dirty="0"/>
          </a:p>
          <a:p>
            <a:r>
              <a:rPr lang="ja-JP" altLang="en-US" sz="1400" dirty="0"/>
              <a:t>本製品は「</a:t>
            </a:r>
            <a:r>
              <a:rPr lang="en-US" altLang="ja-JP" sz="1400" dirty="0" err="1"/>
              <a:t>toio</a:t>
            </a:r>
            <a:r>
              <a:rPr lang="ja-JP" altLang="en-US" sz="1400" dirty="0"/>
              <a:t>用プレイカード」です。</a:t>
            </a:r>
            <a:endParaRPr lang="en-US" altLang="ja-JP" sz="1400" dirty="0"/>
          </a:p>
          <a:p>
            <a:r>
              <a:rPr lang="en-US" altLang="ja-JP" sz="1400" dirty="0" err="1"/>
              <a:t>toio</a:t>
            </a:r>
            <a:r>
              <a:rPr lang="ja-JP" altLang="en-US" sz="1400" dirty="0"/>
              <a:t>™コア キューブでタッチ</a:t>
            </a:r>
            <a:r>
              <a:rPr kumimoji="1" lang="ja-JP" altLang="en-US" sz="1400" dirty="0"/>
              <a:t>すると、「どのカードに触れたか」</a:t>
            </a:r>
            <a:endParaRPr kumimoji="1" lang="en-US" altLang="ja-JP" sz="1400" dirty="0"/>
          </a:p>
          <a:p>
            <a:r>
              <a:rPr kumimoji="1" lang="ja-JP" altLang="en-US" sz="1400" dirty="0"/>
              <a:t>というカード固有の</a:t>
            </a:r>
            <a:r>
              <a:rPr kumimoji="1" lang="en-US" altLang="ja-JP" sz="1400" dirty="0"/>
              <a:t>ID</a:t>
            </a:r>
            <a:r>
              <a:rPr kumimoji="1" lang="ja-JP" altLang="en-US" sz="1400" dirty="0"/>
              <a:t>が読み取れます。</a:t>
            </a:r>
            <a:endParaRPr kumimoji="1" lang="en-US" altLang="ja-JP" sz="1400" dirty="0"/>
          </a:p>
          <a:p>
            <a:r>
              <a:rPr lang="en-US" altLang="ja-JP" sz="1400" dirty="0"/>
              <a:t>ID</a:t>
            </a:r>
            <a:r>
              <a:rPr lang="ja-JP" altLang="en-US" sz="1400" dirty="0"/>
              <a:t>の</a:t>
            </a:r>
            <a:r>
              <a:rPr kumimoji="1" lang="ja-JP" altLang="en-US" sz="1400" dirty="0"/>
              <a:t>定義は</a:t>
            </a:r>
            <a:r>
              <a:rPr kumimoji="1" lang="en-US" altLang="ja-JP" sz="1400" dirty="0"/>
              <a:t>1</a:t>
            </a:r>
            <a:r>
              <a:rPr kumimoji="1" lang="ja-JP" altLang="en-US" sz="1400" dirty="0"/>
              <a:t>ページ目の図の通りです。</a:t>
            </a:r>
            <a:endParaRPr kumimoji="1" lang="en-US" altLang="ja-JP" sz="1400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EEC9FBC-F6FF-4BE5-88D2-497EAF783E36}"/>
              </a:ext>
            </a:extLst>
          </p:cNvPr>
          <p:cNvSpPr txBox="1"/>
          <p:nvPr/>
        </p:nvSpPr>
        <p:spPr>
          <a:xfrm>
            <a:off x="-5733415" y="4287209"/>
            <a:ext cx="471956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/>
              <a:t>■デザイン上の注意点</a:t>
            </a:r>
            <a:endParaRPr kumimoji="1" lang="en-US" altLang="ja-JP" sz="1400" dirty="0"/>
          </a:p>
          <a:p>
            <a:r>
              <a:rPr lang="ja-JP" altLang="en-US" sz="1400" dirty="0"/>
              <a:t>・それぞれのカードのデザインは「完成サイズのガイドライン」</a:t>
            </a:r>
            <a:endParaRPr lang="en-US" altLang="ja-JP" sz="1400" dirty="0"/>
          </a:p>
          <a:p>
            <a:r>
              <a:rPr lang="ja-JP" altLang="en-US" sz="1400" dirty="0"/>
              <a:t>でカットすることを想定してレイアウトすることを推奨します。</a:t>
            </a:r>
            <a:endParaRPr lang="en-US" altLang="ja-JP" sz="1400" dirty="0"/>
          </a:p>
          <a:p>
            <a:r>
              <a:rPr lang="ja-JP" altLang="en-US" sz="1400" dirty="0"/>
              <a:t>「完成サイズのガイドライン」は</a:t>
            </a:r>
            <a:r>
              <a:rPr lang="en-US" altLang="ja-JP" sz="1400" dirty="0"/>
              <a:t>1</a:t>
            </a:r>
            <a:r>
              <a:rPr lang="ja-JP" altLang="en-US" sz="1400" dirty="0"/>
              <a:t>ページ目の図の通りです。</a:t>
            </a:r>
            <a:endParaRPr lang="en-US" altLang="ja-JP" sz="14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06D6F96-9F73-4DD6-BD11-A0A282FC041C}"/>
              </a:ext>
            </a:extLst>
          </p:cNvPr>
          <p:cNvSpPr txBox="1"/>
          <p:nvPr/>
        </p:nvSpPr>
        <p:spPr>
          <a:xfrm>
            <a:off x="-5733415" y="554573"/>
            <a:ext cx="25170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solidFill>
                  <a:srgbClr val="FF0000"/>
                </a:solidFill>
              </a:rPr>
              <a:t>テンプレート使用上のご注意点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EA5D0859-B742-49F9-B556-909E141886E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4066699" y="3080777"/>
            <a:ext cx="1143160" cy="1124107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BF0FECF-5AF2-4313-A1DA-220C8D4AC041}"/>
              </a:ext>
            </a:extLst>
          </p:cNvPr>
          <p:cNvSpPr txBox="1"/>
          <p:nvPr/>
        </p:nvSpPr>
        <p:spPr>
          <a:xfrm>
            <a:off x="-5733415" y="6875349"/>
            <a:ext cx="419537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/>
              <a:t>■必ず印刷される情報について</a:t>
            </a:r>
            <a:endParaRPr kumimoji="1" lang="en-US" altLang="ja-JP" sz="1400" dirty="0"/>
          </a:p>
          <a:p>
            <a:r>
              <a:rPr kumimoji="1" lang="ja-JP" altLang="en-US" sz="1400" dirty="0"/>
              <a:t>カード切り取り用の切り取り線と、ロゴ、製造元表記は</a:t>
            </a:r>
            <a:endParaRPr kumimoji="1" lang="en-US" altLang="ja-JP" sz="1400" dirty="0"/>
          </a:p>
          <a:p>
            <a:r>
              <a:rPr kumimoji="1" lang="ja-JP" altLang="en-US" sz="1400" dirty="0"/>
              <a:t>デザインに関わらず必ず印刷されます。</a:t>
            </a:r>
            <a:endParaRPr kumimoji="1" lang="en-US" altLang="ja-JP" sz="1400" dirty="0"/>
          </a:p>
          <a:p>
            <a:r>
              <a:rPr lang="ja-JP" altLang="en-US" sz="1400" dirty="0"/>
              <a:t>具体的な印刷内容は</a:t>
            </a:r>
            <a:r>
              <a:rPr lang="en-US" altLang="ja-JP" sz="1400" dirty="0"/>
              <a:t>2</a:t>
            </a:r>
            <a:r>
              <a:rPr lang="ja-JP" altLang="en-US" sz="1400" dirty="0"/>
              <a:t>ページ目の図の通りです。</a:t>
            </a:r>
            <a:endParaRPr kumimoji="1" lang="en-US" altLang="ja-JP" sz="1400" dirty="0"/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1AE56627-0EB4-45EF-9795-E70E8F0B40A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5511622" y="7829457"/>
            <a:ext cx="3986625" cy="1321314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6D25E273-22AD-48C3-AAA7-F3F4078EEE5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5487617" y="5363162"/>
            <a:ext cx="4104533" cy="1319104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A88BEA1-E689-44F5-974A-109380DB26EA}"/>
              </a:ext>
            </a:extLst>
          </p:cNvPr>
          <p:cNvSpPr txBox="1"/>
          <p:nvPr/>
        </p:nvSpPr>
        <p:spPr>
          <a:xfrm>
            <a:off x="-179008" y="-2459916"/>
            <a:ext cx="1105142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b="1" dirty="0" err="1"/>
              <a:t>toio</a:t>
            </a:r>
            <a:r>
              <a:rPr kumimoji="1" lang="en-US" altLang="ja-JP" b="1" dirty="0"/>
              <a:t> ID</a:t>
            </a:r>
            <a:r>
              <a:rPr kumimoji="1" lang="ja-JP" altLang="en-US" b="1" dirty="0"/>
              <a:t>情報とレイアウトガイドライン</a:t>
            </a:r>
            <a:endParaRPr kumimoji="1" lang="en-US" altLang="ja-JP" b="1" dirty="0"/>
          </a:p>
          <a:p>
            <a:pPr algn="ctr"/>
            <a:r>
              <a:rPr kumimoji="1" lang="ja-JP" altLang="en-US" dirty="0">
                <a:solidFill>
                  <a:srgbClr val="FF0000"/>
                </a:solidFill>
              </a:rPr>
              <a:t>入稿時はこのページを削除し、</a:t>
            </a:r>
            <a:r>
              <a:rPr kumimoji="1" lang="en-US" altLang="ja-JP" dirty="0">
                <a:solidFill>
                  <a:srgbClr val="FF0000"/>
                </a:solidFill>
              </a:rPr>
              <a:t>PDF</a:t>
            </a:r>
            <a:r>
              <a:rPr kumimoji="1" lang="ja-JP" altLang="en-US" dirty="0">
                <a:solidFill>
                  <a:srgbClr val="FF0000"/>
                </a:solidFill>
              </a:rPr>
              <a:t>形式で保存してご入稿ください。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4E238F1A-14AF-44DE-82B2-1C9F0E94EC01}"/>
              </a:ext>
            </a:extLst>
          </p:cNvPr>
          <p:cNvSpPr txBox="1"/>
          <p:nvPr/>
        </p:nvSpPr>
        <p:spPr>
          <a:xfrm>
            <a:off x="-486784" y="-3347812"/>
            <a:ext cx="116669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000" dirty="0"/>
              <a:t>テンプレート説明ページ　</a:t>
            </a:r>
            <a:r>
              <a:rPr lang="en-US" altLang="ja-JP" sz="6000" dirty="0"/>
              <a:t>1</a:t>
            </a:r>
            <a:r>
              <a:rPr lang="ja-JP" altLang="en-US" sz="6000" dirty="0"/>
              <a:t>ページ目</a:t>
            </a:r>
            <a:endParaRPr kumimoji="1" lang="ja-JP" altLang="en-US" sz="6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A1C5C583-F5E0-469C-A986-D1D546EB55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30018" y="-1150579"/>
            <a:ext cx="633364" cy="17423684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A333125B-EE14-4862-A66D-16D7AA1759B7}"/>
              </a:ext>
            </a:extLst>
          </p:cNvPr>
          <p:cNvSpPr/>
          <p:nvPr/>
        </p:nvSpPr>
        <p:spPr bwMode="auto">
          <a:xfrm>
            <a:off x="-5746454" y="1979"/>
            <a:ext cx="4885065" cy="95048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473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3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2AA12350-DB43-4190-B854-C41F8202B5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746454" y="47238"/>
            <a:ext cx="4686954" cy="428685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CD835F9-6C53-4FCC-A62D-6F59098B245B}"/>
              </a:ext>
            </a:extLst>
          </p:cNvPr>
          <p:cNvSpPr txBox="1"/>
          <p:nvPr/>
        </p:nvSpPr>
        <p:spPr>
          <a:xfrm>
            <a:off x="-5733415" y="958168"/>
            <a:ext cx="448231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/>
              <a:t>■</a:t>
            </a:r>
            <a:r>
              <a:rPr kumimoji="1" lang="en-US" altLang="ja-JP" sz="1400" dirty="0"/>
              <a:t>3</a:t>
            </a:r>
            <a:r>
              <a:rPr kumimoji="1" lang="ja-JP" altLang="en-US" sz="1400" dirty="0"/>
              <a:t>ページ目にレイアウトしてください</a:t>
            </a:r>
            <a:endParaRPr lang="en-US" altLang="ja-JP" sz="1400" dirty="0"/>
          </a:p>
          <a:p>
            <a:r>
              <a:rPr lang="ja-JP" altLang="en-US" sz="1400" dirty="0"/>
              <a:t>また、</a:t>
            </a:r>
            <a:r>
              <a:rPr kumimoji="1" lang="ja-JP" altLang="en-US" sz="1400" dirty="0"/>
              <a:t>入稿時はこのページを削除し、</a:t>
            </a:r>
            <a:r>
              <a:rPr kumimoji="1" lang="en-US" altLang="ja-JP" sz="1400" dirty="0"/>
              <a:t>PDF</a:t>
            </a:r>
            <a:r>
              <a:rPr kumimoji="1" lang="ja-JP" altLang="en-US" sz="1400" dirty="0"/>
              <a:t>形式で保存して</a:t>
            </a:r>
            <a:endParaRPr kumimoji="1" lang="en-US" altLang="ja-JP" sz="1400" dirty="0"/>
          </a:p>
          <a:p>
            <a:r>
              <a:rPr kumimoji="1" lang="ja-JP" altLang="en-US" sz="1400" dirty="0"/>
              <a:t>ご入稿ください。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E9470CB-C3A2-4AE1-A2D3-72C225560B04}"/>
              </a:ext>
            </a:extLst>
          </p:cNvPr>
          <p:cNvSpPr txBox="1"/>
          <p:nvPr/>
        </p:nvSpPr>
        <p:spPr>
          <a:xfrm>
            <a:off x="-5733415" y="1859868"/>
            <a:ext cx="4596130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/>
              <a:t>■</a:t>
            </a:r>
            <a:r>
              <a:rPr kumimoji="1" lang="en-US" altLang="ja-JP" sz="1400" dirty="0" err="1"/>
              <a:t>toio</a:t>
            </a:r>
            <a:r>
              <a:rPr kumimoji="1" lang="en-US" altLang="ja-JP" sz="1400" dirty="0"/>
              <a:t> ID</a:t>
            </a:r>
            <a:r>
              <a:rPr kumimoji="1" lang="ja-JP" altLang="en-US" sz="1400" dirty="0"/>
              <a:t>について</a:t>
            </a:r>
            <a:endParaRPr kumimoji="1" lang="en-US" altLang="ja-JP" sz="1400" dirty="0"/>
          </a:p>
          <a:p>
            <a:r>
              <a:rPr lang="ja-JP" altLang="en-US" sz="1400" dirty="0"/>
              <a:t>本製品は「</a:t>
            </a:r>
            <a:r>
              <a:rPr lang="en-US" altLang="ja-JP" sz="1400" dirty="0" err="1"/>
              <a:t>toio</a:t>
            </a:r>
            <a:r>
              <a:rPr lang="ja-JP" altLang="en-US" sz="1400" dirty="0"/>
              <a:t>用プレイカード」です。</a:t>
            </a:r>
            <a:endParaRPr lang="en-US" altLang="ja-JP" sz="1400" dirty="0"/>
          </a:p>
          <a:p>
            <a:r>
              <a:rPr lang="en-US" altLang="ja-JP" sz="1400" dirty="0" err="1"/>
              <a:t>toio</a:t>
            </a:r>
            <a:r>
              <a:rPr lang="ja-JP" altLang="en-US" sz="1400" dirty="0"/>
              <a:t>™コア キューブでタッチ</a:t>
            </a:r>
            <a:r>
              <a:rPr kumimoji="1" lang="ja-JP" altLang="en-US" sz="1400" dirty="0"/>
              <a:t>すると、「どのカードに触れたか」</a:t>
            </a:r>
            <a:endParaRPr kumimoji="1" lang="en-US" altLang="ja-JP" sz="1400" dirty="0"/>
          </a:p>
          <a:p>
            <a:r>
              <a:rPr kumimoji="1" lang="ja-JP" altLang="en-US" sz="1400" dirty="0"/>
              <a:t>というカード固有の</a:t>
            </a:r>
            <a:r>
              <a:rPr kumimoji="1" lang="en-US" altLang="ja-JP" sz="1400" dirty="0"/>
              <a:t>ID</a:t>
            </a:r>
            <a:r>
              <a:rPr kumimoji="1" lang="ja-JP" altLang="en-US" sz="1400" dirty="0"/>
              <a:t>が読み取れます。</a:t>
            </a:r>
            <a:endParaRPr kumimoji="1" lang="en-US" altLang="ja-JP" sz="1400" dirty="0"/>
          </a:p>
          <a:p>
            <a:r>
              <a:rPr lang="en-US" altLang="ja-JP" sz="1400" dirty="0"/>
              <a:t>ID</a:t>
            </a:r>
            <a:r>
              <a:rPr lang="ja-JP" altLang="en-US" sz="1400" dirty="0"/>
              <a:t>の</a:t>
            </a:r>
            <a:r>
              <a:rPr kumimoji="1" lang="ja-JP" altLang="en-US" sz="1400" dirty="0"/>
              <a:t>定義は</a:t>
            </a:r>
            <a:r>
              <a:rPr kumimoji="1" lang="en-US" altLang="ja-JP" sz="1400" dirty="0"/>
              <a:t>1</a:t>
            </a:r>
            <a:r>
              <a:rPr kumimoji="1" lang="ja-JP" altLang="en-US" sz="1400" dirty="0"/>
              <a:t>ページ目の図の通りです。</a:t>
            </a:r>
            <a:endParaRPr kumimoji="1" lang="en-US" altLang="ja-JP" sz="1400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EEC9FBC-F6FF-4BE5-88D2-497EAF783E36}"/>
              </a:ext>
            </a:extLst>
          </p:cNvPr>
          <p:cNvSpPr txBox="1"/>
          <p:nvPr/>
        </p:nvSpPr>
        <p:spPr>
          <a:xfrm>
            <a:off x="-5733415" y="4287209"/>
            <a:ext cx="471956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/>
              <a:t>■デザイン上の注意点</a:t>
            </a:r>
            <a:endParaRPr kumimoji="1" lang="en-US" altLang="ja-JP" sz="1400" dirty="0"/>
          </a:p>
          <a:p>
            <a:r>
              <a:rPr lang="ja-JP" altLang="en-US" sz="1400" dirty="0"/>
              <a:t>・それぞれのカードのデザインは「完成サイズのガイドライン」</a:t>
            </a:r>
            <a:endParaRPr lang="en-US" altLang="ja-JP" sz="1400" dirty="0"/>
          </a:p>
          <a:p>
            <a:r>
              <a:rPr lang="ja-JP" altLang="en-US" sz="1400" dirty="0"/>
              <a:t>でカットすることを想定してレイアウトすることを推奨します。</a:t>
            </a:r>
            <a:endParaRPr lang="en-US" altLang="ja-JP" sz="1400" dirty="0"/>
          </a:p>
          <a:p>
            <a:r>
              <a:rPr lang="ja-JP" altLang="en-US" sz="1400" dirty="0"/>
              <a:t>「完成サイズのガイドライン」は</a:t>
            </a:r>
            <a:r>
              <a:rPr lang="en-US" altLang="ja-JP" sz="1400" dirty="0"/>
              <a:t>1</a:t>
            </a:r>
            <a:r>
              <a:rPr lang="ja-JP" altLang="en-US" sz="1400" dirty="0"/>
              <a:t>ページ目の図の通りです。</a:t>
            </a:r>
            <a:endParaRPr lang="en-US" altLang="ja-JP" sz="14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06D6F96-9F73-4DD6-BD11-A0A282FC041C}"/>
              </a:ext>
            </a:extLst>
          </p:cNvPr>
          <p:cNvSpPr txBox="1"/>
          <p:nvPr/>
        </p:nvSpPr>
        <p:spPr>
          <a:xfrm>
            <a:off x="-5733415" y="554573"/>
            <a:ext cx="25170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solidFill>
                  <a:srgbClr val="FF0000"/>
                </a:solidFill>
              </a:rPr>
              <a:t>テンプレート使用上のご注意点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0320857-4C16-495C-82DD-4F4B0EFDD6D1}"/>
              </a:ext>
            </a:extLst>
          </p:cNvPr>
          <p:cNvSpPr txBox="1"/>
          <p:nvPr/>
        </p:nvSpPr>
        <p:spPr>
          <a:xfrm>
            <a:off x="-328091" y="-2459916"/>
            <a:ext cx="1134958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/>
              <a:t>必ず印刷される情報</a:t>
            </a:r>
            <a:endParaRPr kumimoji="1" lang="en-US" altLang="ja-JP" b="1" dirty="0"/>
          </a:p>
          <a:p>
            <a:pPr algn="ctr"/>
            <a:r>
              <a:rPr kumimoji="1" lang="ja-JP" altLang="en-US" dirty="0">
                <a:solidFill>
                  <a:srgbClr val="FF0000"/>
                </a:solidFill>
              </a:rPr>
              <a:t>入稿時はこのページを削除し、</a:t>
            </a:r>
            <a:r>
              <a:rPr kumimoji="1" lang="en-US" altLang="ja-JP" dirty="0">
                <a:solidFill>
                  <a:srgbClr val="FF0000"/>
                </a:solidFill>
              </a:rPr>
              <a:t>PDF</a:t>
            </a:r>
            <a:r>
              <a:rPr kumimoji="1" lang="ja-JP" altLang="en-US" dirty="0">
                <a:solidFill>
                  <a:srgbClr val="FF0000"/>
                </a:solidFill>
              </a:rPr>
              <a:t>形式で保存してご入稿ください。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E2F2C7A-C909-4917-B119-1ACF68CC255B}"/>
              </a:ext>
            </a:extLst>
          </p:cNvPr>
          <p:cNvSpPr txBox="1"/>
          <p:nvPr/>
        </p:nvSpPr>
        <p:spPr>
          <a:xfrm>
            <a:off x="-486785" y="-3347812"/>
            <a:ext cx="116669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000" dirty="0"/>
              <a:t>テンプレート説明ページ　</a:t>
            </a:r>
            <a:r>
              <a:rPr lang="en-US" altLang="ja-JP" sz="6000" dirty="0"/>
              <a:t>2</a:t>
            </a:r>
            <a:r>
              <a:rPr lang="ja-JP" altLang="en-US" sz="6000" dirty="0"/>
              <a:t>ページ目</a:t>
            </a:r>
            <a:endParaRPr kumimoji="1" lang="ja-JP" altLang="en-US" sz="6000" dirty="0"/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EA5D0859-B742-49F9-B556-909E141886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4066699" y="3080777"/>
            <a:ext cx="1143160" cy="1124107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BF0FECF-5AF2-4313-A1DA-220C8D4AC041}"/>
              </a:ext>
            </a:extLst>
          </p:cNvPr>
          <p:cNvSpPr txBox="1"/>
          <p:nvPr/>
        </p:nvSpPr>
        <p:spPr>
          <a:xfrm>
            <a:off x="-5733415" y="6875349"/>
            <a:ext cx="419537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/>
              <a:t>■必ず印刷される情報について</a:t>
            </a:r>
            <a:endParaRPr kumimoji="1" lang="en-US" altLang="ja-JP" sz="1400" dirty="0"/>
          </a:p>
          <a:p>
            <a:r>
              <a:rPr kumimoji="1" lang="ja-JP" altLang="en-US" sz="1400" dirty="0"/>
              <a:t>カード切り取り用の切り取り線と、ロゴ、製造元表記は</a:t>
            </a:r>
            <a:endParaRPr kumimoji="1" lang="en-US" altLang="ja-JP" sz="1400" dirty="0"/>
          </a:p>
          <a:p>
            <a:r>
              <a:rPr kumimoji="1" lang="ja-JP" altLang="en-US" sz="1400" dirty="0"/>
              <a:t>デザインに関わらず必ず印刷されます。</a:t>
            </a:r>
            <a:endParaRPr kumimoji="1" lang="en-US" altLang="ja-JP" sz="1400" dirty="0"/>
          </a:p>
          <a:p>
            <a:r>
              <a:rPr lang="ja-JP" altLang="en-US" sz="1400" dirty="0"/>
              <a:t>具体的な印刷内容は</a:t>
            </a:r>
            <a:r>
              <a:rPr lang="en-US" altLang="ja-JP" sz="1400" dirty="0"/>
              <a:t>2</a:t>
            </a:r>
            <a:r>
              <a:rPr lang="ja-JP" altLang="en-US" sz="1400" dirty="0"/>
              <a:t>ページ目の図の通りです。</a:t>
            </a:r>
            <a:endParaRPr kumimoji="1" lang="en-US" altLang="ja-JP" sz="1400" dirty="0"/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1AE56627-0EB4-45EF-9795-E70E8F0B40A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5511622" y="7829457"/>
            <a:ext cx="3986625" cy="1321314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6D25E273-22AD-48C3-AAA7-F3F4078EEE5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5487617" y="5363162"/>
            <a:ext cx="4104533" cy="1319104"/>
          </a:xfrm>
          <a:prstGeom prst="rect">
            <a:avLst/>
          </a:prstGeom>
        </p:spPr>
      </p:pic>
      <p:pic>
        <p:nvPicPr>
          <p:cNvPr id="18" name="グラフィックス 17">
            <a:extLst>
              <a:ext uri="{FF2B5EF4-FFF2-40B4-BE49-F238E27FC236}">
                <a16:creationId xmlns:a16="http://schemas.microsoft.com/office/drawing/2014/main" id="{0580BDDA-0A5F-4151-952D-19AD8A10547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030" y="0"/>
            <a:ext cx="10689370" cy="151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647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371150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473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473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385</Words>
  <Application>Microsoft Office PowerPoint</Application>
  <PresentationFormat>ユーザー設定</PresentationFormat>
  <Paragraphs>42</Paragraphs>
  <Slides>3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5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G11100</cp:lastModifiedBy>
  <cp:revision>9</cp:revision>
  <dcterms:created xsi:type="dcterms:W3CDTF">2011-04-13T05:25:09Z</dcterms:created>
  <dcterms:modified xsi:type="dcterms:W3CDTF">2022-08-03T06:06:58Z</dcterms:modified>
</cp:coreProperties>
</file>